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60" r:id="rId3"/>
    <p:sldId id="261" r:id="rId4"/>
    <p:sldId id="258" r:id="rId5"/>
    <p:sldId id="257" r:id="rId6"/>
    <p:sldId id="259" r:id="rId7"/>
    <p:sldId id="262" r:id="rId8"/>
    <p:sldId id="269" r:id="rId9"/>
    <p:sldId id="268" r:id="rId10"/>
    <p:sldId id="273" r:id="rId11"/>
    <p:sldId id="263" r:id="rId12"/>
    <p:sldId id="264" r:id="rId13"/>
    <p:sldId id="270" r:id="rId14"/>
    <p:sldId id="274" r:id="rId15"/>
    <p:sldId id="267" r:id="rId16"/>
    <p:sldId id="265" r:id="rId17"/>
    <p:sldId id="271" r:id="rId18"/>
    <p:sldId id="276" r:id="rId19"/>
    <p:sldId id="275"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6" d="100"/>
          <a:sy n="66" d="100"/>
        </p:scale>
        <p:origin x="5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bar3DChart>
        <c:barDir val="col"/>
        <c:grouping val="clustered"/>
        <c:varyColors val="0"/>
        <c:dLbls>
          <c:showLegendKey val="0"/>
          <c:showVal val="0"/>
          <c:showCatName val="0"/>
          <c:showSerName val="0"/>
          <c:showPercent val="0"/>
          <c:showBubbleSize val="0"/>
        </c:dLbls>
        <c:gapWidth val="150"/>
        <c:gapDepth val="0"/>
        <c:shape val="box"/>
        <c:axId val="186618760"/>
        <c:axId val="186612096"/>
        <c:axId val="0"/>
      </c:bar3DChart>
      <c:catAx>
        <c:axId val="186618760"/>
        <c:scaling>
          <c:orientation val="minMax"/>
        </c:scaling>
        <c:delete val="0"/>
        <c:axPos val="b"/>
        <c:majorTickMark val="out"/>
        <c:minorTickMark val="none"/>
        <c:tickLblPos val="low"/>
        <c:spPr>
          <a:ln w="3174">
            <a:solidFill>
              <a:schemeClr val="tx1"/>
            </a:solidFill>
            <a:prstDash val="solid"/>
          </a:ln>
        </c:spPr>
        <c:txPr>
          <a:bodyPr rot="0" vert="horz"/>
          <a:lstStyle/>
          <a:p>
            <a:pPr>
              <a:defRPr sz="1800" b="1" i="0" u="none" strike="noStrike" baseline="0">
                <a:solidFill>
                  <a:schemeClr val="tx1"/>
                </a:solidFill>
                <a:latin typeface="Arial Black"/>
                <a:ea typeface="Arial Black"/>
                <a:cs typeface="Arial Black"/>
              </a:defRPr>
            </a:pPr>
            <a:endParaRPr lang="pt-BR"/>
          </a:p>
        </c:txPr>
        <c:crossAx val="186612096"/>
        <c:crosses val="autoZero"/>
        <c:auto val="1"/>
        <c:lblAlgn val="ctr"/>
        <c:lblOffset val="100"/>
        <c:tickMarkSkip val="1"/>
        <c:noMultiLvlLbl val="0"/>
      </c:catAx>
      <c:valAx>
        <c:axId val="186612096"/>
        <c:scaling>
          <c:orientation val="minMax"/>
        </c:scaling>
        <c:delete val="0"/>
        <c:axPos val="l"/>
        <c:majorGridlines>
          <c:spPr>
            <a:ln w="3174">
              <a:solidFill>
                <a:schemeClr val="tx1"/>
              </a:solidFill>
              <a:prstDash val="solid"/>
            </a:ln>
          </c:spPr>
        </c:majorGridlines>
        <c:majorTickMark val="out"/>
        <c:minorTickMark val="none"/>
        <c:tickLblPos val="nextTo"/>
        <c:spPr>
          <a:ln w="3174">
            <a:solidFill>
              <a:schemeClr val="tx1"/>
            </a:solidFill>
            <a:prstDash val="solid"/>
          </a:ln>
        </c:spPr>
        <c:txPr>
          <a:bodyPr rot="0" vert="horz"/>
          <a:lstStyle/>
          <a:p>
            <a:pPr>
              <a:defRPr sz="1800" b="1" i="0" u="none" strike="noStrike" baseline="0">
                <a:solidFill>
                  <a:schemeClr val="tx1"/>
                </a:solidFill>
                <a:latin typeface="Arial Black"/>
                <a:ea typeface="Arial Black"/>
                <a:cs typeface="Arial Black"/>
              </a:defRPr>
            </a:pPr>
            <a:endParaRPr lang="pt-BR"/>
          </a:p>
        </c:txPr>
        <c:crossAx val="186618760"/>
        <c:crosses val="autoZero"/>
        <c:crossBetween val="between"/>
      </c:valAx>
      <c:spPr>
        <a:noFill/>
        <a:ln w="25395">
          <a:noFill/>
        </a:ln>
      </c:spPr>
    </c:plotArea>
    <c:legend>
      <c:legendPos val="r"/>
      <c:layout>
        <c:manualLayout>
          <c:xMode val="edge"/>
          <c:yMode val="edge"/>
          <c:x val="0.94789081885856075"/>
          <c:y val="0.45260663507109006"/>
          <c:w val="4.7146401985111663E-2"/>
          <c:h val="9.7156398104265407E-2"/>
        </c:manualLayout>
      </c:layout>
      <c:overlay val="0"/>
      <c:spPr>
        <a:noFill/>
        <a:ln w="3174">
          <a:solidFill>
            <a:schemeClr val="tx1"/>
          </a:solidFill>
          <a:prstDash val="solid"/>
        </a:ln>
      </c:spPr>
      <c:txPr>
        <a:bodyPr/>
        <a:lstStyle/>
        <a:p>
          <a:pPr>
            <a:defRPr sz="1655" b="1" i="0" u="none" strike="noStrike" baseline="0">
              <a:solidFill>
                <a:schemeClr val="tx1"/>
              </a:solidFill>
              <a:latin typeface="Arial Black"/>
              <a:ea typeface="Arial Black"/>
              <a:cs typeface="Arial Black"/>
            </a:defRPr>
          </a:pPr>
          <a:endParaRPr lang="pt-BR"/>
        </a:p>
      </c:txPr>
    </c:legend>
    <c:plotVisOnly val="1"/>
    <c:dispBlanksAs val="gap"/>
    <c:showDLblsOverMax val="0"/>
  </c:chart>
  <c:spPr>
    <a:noFill/>
    <a:ln>
      <a:noFill/>
    </a:ln>
  </c:spPr>
  <c:txPr>
    <a:bodyPr/>
    <a:lstStyle/>
    <a:p>
      <a:pPr>
        <a:defRPr sz="1800" b="1" i="0" u="none" strike="noStrike" baseline="0">
          <a:solidFill>
            <a:schemeClr val="tx1"/>
          </a:solidFill>
          <a:latin typeface="Arial Black"/>
          <a:ea typeface="Arial Black"/>
          <a:cs typeface="Arial Black"/>
        </a:defRPr>
      </a:pPr>
      <a:endParaRPr lang="pt-BR"/>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cdr:x>
      <cdr:y>0</cdr:y>
    </cdr:from>
    <cdr:to>
      <cdr:x>0.99875</cdr:x>
      <cdr:y>0.99775</cdr:y>
    </cdr:to>
    <cdr:pic>
      <cdr:nvPicPr>
        <cdr:cNvPr id="1025" name="Picture 1"/>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1527011" y="0"/>
          <a:ext cx="9404988" cy="4467582"/>
        </a:xfrm>
        <a:prstGeom xmlns:a="http://schemas.openxmlformats.org/drawingml/2006/main" prst="rect">
          <a:avLst/>
        </a:prstGeom>
        <a:noFill xmlns:a="http://schemas.openxmlformats.org/drawingml/2006/main"/>
        <a:extLst xmlns:a="http://schemas.openxmlformats.org/drawingml/2006/main">
          <a:ext uri="{909E8E84-426E-40DD-AFC4-6F175D3DCCD1}">
            <a14:hiddenFill xmlns:a14="http://schemas.microsoft.com/office/drawing/2010/main">
              <a:solidFill>
                <a:srgbClr val="FFFFFF"/>
              </a:solidFill>
            </a14:hiddenFill>
          </a:ext>
        </a:extLst>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338678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C8727-444C-4C10-B9B8-88635DAA665C}" type="datetimeFigureOut">
              <a:rPr lang="pt-BR" smtClean="0"/>
              <a:t>16/08/2015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102385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203967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44391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1051455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1401676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340950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3736647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1059124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363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17600" y="1905000"/>
            <a:ext cx="10363200" cy="4114800"/>
          </a:xfrm>
        </p:spPr>
        <p:txBody>
          <a:bodyPr/>
          <a:lstStyle/>
          <a:p>
            <a:pPr lvl="0"/>
            <a:endParaRPr lang="en-US" noProof="0" smtClean="0"/>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pPr>
              <a:defRPr/>
            </a:pPr>
            <a:fld id="{7FA8A5E3-55FD-4249-9733-9E0AD7A9AE3E}" type="slidenum">
              <a:rPr lang="en-US"/>
              <a:pPr>
                <a:defRPr/>
              </a:pPr>
              <a:t>‹#›</a:t>
            </a:fld>
            <a:endParaRPr lang="en-US"/>
          </a:p>
        </p:txBody>
      </p:sp>
    </p:spTree>
    <p:extLst>
      <p:ext uri="{BB962C8B-B14F-4D97-AF65-F5344CB8AC3E}">
        <p14:creationId xmlns:p14="http://schemas.microsoft.com/office/powerpoint/2010/main" val="15522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289079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51795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CC8727-444C-4C10-B9B8-88635DAA665C}" type="datetimeFigureOut">
              <a:rPr lang="pt-BR" smtClean="0"/>
              <a:t>16/08/2015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39976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CC8727-444C-4C10-B9B8-88635DAA665C}" type="datetimeFigureOut">
              <a:rPr lang="pt-BR" smtClean="0"/>
              <a:t>16/08/2015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377697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7236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61996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7CC8727-444C-4C10-B9B8-88635DAA665C}" type="datetimeFigureOut">
              <a:rPr lang="pt-BR" smtClean="0"/>
              <a:t>16/08/2015</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342249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C8727-444C-4C10-B9B8-88635DAA665C}" type="datetimeFigureOut">
              <a:rPr lang="pt-BR" smtClean="0"/>
              <a:t>16/08/2015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4445E32-BD3F-4A59-9A57-9EA534D045C8}" type="slidenum">
              <a:rPr lang="pt-BR" smtClean="0"/>
              <a:t>‹#›</a:t>
            </a:fld>
            <a:endParaRPr lang="pt-BR"/>
          </a:p>
        </p:txBody>
      </p:sp>
    </p:spTree>
    <p:extLst>
      <p:ext uri="{BB962C8B-B14F-4D97-AF65-F5344CB8AC3E}">
        <p14:creationId xmlns:p14="http://schemas.microsoft.com/office/powerpoint/2010/main" val="308206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7CC8727-444C-4C10-B9B8-88635DAA665C}" type="datetimeFigureOut">
              <a:rPr lang="pt-BR" smtClean="0"/>
              <a:t>16/08/2015</a:t>
            </a:fld>
            <a:endParaRPr lang="pt-B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4445E32-BD3F-4A59-9A57-9EA534D045C8}" type="slidenum">
              <a:rPr lang="pt-BR" smtClean="0"/>
              <a:t>‹#›</a:t>
            </a:fld>
            <a:endParaRPr lang="pt-BR"/>
          </a:p>
        </p:txBody>
      </p:sp>
    </p:spTree>
    <p:extLst>
      <p:ext uri="{BB962C8B-B14F-4D97-AF65-F5344CB8AC3E}">
        <p14:creationId xmlns:p14="http://schemas.microsoft.com/office/powerpoint/2010/main" val="1265105643"/>
      </p:ext>
    </p:extLst>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327" y="286657"/>
            <a:ext cx="8825658" cy="3329581"/>
          </a:xfrm>
        </p:spPr>
        <p:txBody>
          <a:bodyPr/>
          <a:lstStyle/>
          <a:p>
            <a:r>
              <a:rPr lang="en-US" dirty="0" smtClean="0"/>
              <a:t>Developing Effective </a:t>
            </a:r>
            <a:r>
              <a:rPr lang="en-US" dirty="0"/>
              <a:t>S</a:t>
            </a:r>
            <a:r>
              <a:rPr lang="en-US" dirty="0" smtClean="0"/>
              <a:t>tudy </a:t>
            </a:r>
            <a:r>
              <a:rPr lang="en-US" dirty="0"/>
              <a:t>S</a:t>
            </a:r>
            <a:r>
              <a:rPr lang="en-US" dirty="0" smtClean="0"/>
              <a:t>kills</a:t>
            </a:r>
            <a:endParaRPr lang="pt-BR" dirty="0"/>
          </a:p>
        </p:txBody>
      </p:sp>
      <p:sp>
        <p:nvSpPr>
          <p:cNvPr id="3" name="Subtitle 2"/>
          <p:cNvSpPr>
            <a:spLocks noGrp="1"/>
          </p:cNvSpPr>
          <p:nvPr>
            <p:ph type="subTitle" idx="1"/>
          </p:nvPr>
        </p:nvSpPr>
        <p:spPr/>
        <p:txBody>
          <a:bodyPr>
            <a:noAutofit/>
          </a:bodyPr>
          <a:lstStyle/>
          <a:p>
            <a:r>
              <a:rPr lang="en-US" sz="2800" dirty="0" smtClean="0"/>
              <a:t>W. Larry Williams Ph.D., B.C.B.A.-D.</a:t>
            </a:r>
          </a:p>
          <a:p>
            <a:r>
              <a:rPr lang="en-US" sz="2800" dirty="0" smtClean="0"/>
              <a:t>Behavior Analysis Program</a:t>
            </a:r>
          </a:p>
          <a:p>
            <a:r>
              <a:rPr lang="en-US" sz="2800" dirty="0" smtClean="0"/>
              <a:t>Department of Psychology</a:t>
            </a:r>
            <a:endParaRPr lang="pt-BR" sz="2800" dirty="0"/>
          </a:p>
        </p:txBody>
      </p:sp>
    </p:spTree>
    <p:extLst>
      <p:ext uri="{BB962C8B-B14F-4D97-AF65-F5344CB8AC3E}">
        <p14:creationId xmlns:p14="http://schemas.microsoft.com/office/powerpoint/2010/main" val="528105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altLang="pt-BR" smtClean="0"/>
              <a:t>CUMMULATIVE GRAPH</a:t>
            </a:r>
          </a:p>
        </p:txBody>
      </p:sp>
      <p:graphicFrame>
        <p:nvGraphicFramePr>
          <p:cNvPr id="2" name="Object 1027"/>
          <p:cNvGraphicFramePr>
            <a:graphicFrameLocks noGrp="1" noChangeAspect="1"/>
          </p:cNvGraphicFramePr>
          <p:nvPr>
            <p:ph type="chart" idx="1"/>
            <p:extLst>
              <p:ext uri="{D42A27DB-BD31-4B8C-83A1-F6EECF244321}">
                <p14:modId xmlns:p14="http://schemas.microsoft.com/office/powerpoint/2010/main" val="732165407"/>
              </p:ext>
            </p:extLst>
          </p:nvPr>
        </p:nvGraphicFramePr>
        <p:xfrm>
          <a:off x="1527011" y="1447800"/>
          <a:ext cx="9416760" cy="4477657"/>
        </p:xfrm>
        <a:graphic>
          <a:graphicData uri="http://schemas.openxmlformats.org/drawingml/2006/chart">
            <c:chart xmlns:c="http://schemas.openxmlformats.org/drawingml/2006/chart" xmlns:r="http://schemas.openxmlformats.org/officeDocument/2006/relationships" r:id="rId2"/>
          </a:graphicData>
        </a:graphic>
      </p:graphicFrame>
      <p:sp>
        <p:nvSpPr>
          <p:cNvPr id="29700" name="Text Box 1028"/>
          <p:cNvSpPr txBox="1">
            <a:spLocks noChangeArrowheads="1"/>
          </p:cNvSpPr>
          <p:nvPr/>
        </p:nvSpPr>
        <p:spPr bwMode="auto">
          <a:xfrm>
            <a:off x="3962400" y="259080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10000"/>
              <a:buFont typeface="Wingdings" panose="05000000000000000000" pitchFamily="2" charset="2"/>
              <a:buBlip>
                <a:blip r:embed="rId3"/>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pt-BR" sz="2400">
                <a:latin typeface="Arial" panose="020B0604020202020204" pitchFamily="34" charset="0"/>
              </a:rPr>
              <a:t>Each sessions data is added to the last</a:t>
            </a:r>
          </a:p>
        </p:txBody>
      </p:sp>
      <p:sp>
        <p:nvSpPr>
          <p:cNvPr id="29701" name="Text Box 1029"/>
          <p:cNvSpPr txBox="1">
            <a:spLocks noChangeArrowheads="1"/>
          </p:cNvSpPr>
          <p:nvPr/>
        </p:nvSpPr>
        <p:spPr bwMode="auto">
          <a:xfrm>
            <a:off x="9731828" y="2645285"/>
            <a:ext cx="1752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10000"/>
              <a:buFont typeface="Wingdings" panose="05000000000000000000" pitchFamily="2" charset="2"/>
              <a:buBlip>
                <a:blip r:embed="rId3"/>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pt-BR" sz="2400" dirty="0">
                <a:latin typeface="Arial" panose="020B0604020202020204" pitchFamily="34" charset="0"/>
              </a:rPr>
              <a:t>Zero responding is a flat line</a:t>
            </a:r>
          </a:p>
        </p:txBody>
      </p:sp>
    </p:spTree>
    <p:extLst>
      <p:ext uri="{BB962C8B-B14F-4D97-AF65-F5344CB8AC3E}">
        <p14:creationId xmlns:p14="http://schemas.microsoft.com/office/powerpoint/2010/main" val="189675870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00"/>
                                        </p:tgtEl>
                                        <p:attrNameLst>
                                          <p:attrName>style.visibility</p:attrName>
                                        </p:attrNameLst>
                                      </p:cBhvr>
                                      <p:to>
                                        <p:strVal val="visible"/>
                                      </p:to>
                                    </p:set>
                                    <p:anim calcmode="lin" valueType="num">
                                      <p:cBhvr additive="base">
                                        <p:cTn id="19" dur="500" fill="hold"/>
                                        <p:tgtEl>
                                          <p:spTgt spid="29700"/>
                                        </p:tgtEl>
                                        <p:attrNameLst>
                                          <p:attrName>ppt_x</p:attrName>
                                        </p:attrNameLst>
                                      </p:cBhvr>
                                      <p:tavLst>
                                        <p:tav tm="0">
                                          <p:val>
                                            <p:strVal val="0-#ppt_w/2"/>
                                          </p:val>
                                        </p:tav>
                                        <p:tav tm="100000">
                                          <p:val>
                                            <p:strVal val="#ppt_x"/>
                                          </p:val>
                                        </p:tav>
                                      </p:tavLst>
                                    </p:anim>
                                    <p:anim calcmode="lin" valueType="num">
                                      <p:cBhvr additive="base">
                                        <p:cTn id="20" dur="500" fill="hold"/>
                                        <p:tgtEl>
                                          <p:spTgt spid="2970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01"/>
                                        </p:tgtEl>
                                        <p:attrNameLst>
                                          <p:attrName>style.visibility</p:attrName>
                                        </p:attrNameLst>
                                      </p:cBhvr>
                                      <p:to>
                                        <p:strVal val="visible"/>
                                      </p:to>
                                    </p:set>
                                    <p:anim calcmode="lin" valueType="num">
                                      <p:cBhvr additive="base">
                                        <p:cTn id="25" dur="500" fill="hold"/>
                                        <p:tgtEl>
                                          <p:spTgt spid="29701"/>
                                        </p:tgtEl>
                                        <p:attrNameLst>
                                          <p:attrName>ppt_x</p:attrName>
                                        </p:attrNameLst>
                                      </p:cBhvr>
                                      <p:tavLst>
                                        <p:tav tm="0">
                                          <p:val>
                                            <p:strVal val="0-#ppt_w/2"/>
                                          </p:val>
                                        </p:tav>
                                        <p:tav tm="100000">
                                          <p:val>
                                            <p:strVal val="#ppt_x"/>
                                          </p:val>
                                        </p:tav>
                                      </p:tavLst>
                                    </p:anim>
                                    <p:anim calcmode="lin" valueType="num">
                                      <p:cBhvr additive="base">
                                        <p:cTn id="26" dur="500" fill="hold"/>
                                        <p:tgtEl>
                                          <p:spTgt spid="297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Graphic spid="2" grpId="0">
        <p:bldAsOne/>
      </p:bldGraphic>
      <p:bldP spid="29700" grpId="0" autoUpdateAnimBg="0"/>
      <p:bldP spid="2970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831" y="521757"/>
            <a:ext cx="9601196" cy="1303867"/>
          </a:xfrm>
        </p:spPr>
        <p:txBody>
          <a:bodyPr/>
          <a:lstStyle/>
          <a:p>
            <a:r>
              <a:rPr lang="en-US" dirty="0" smtClean="0"/>
              <a:t>Making Studying Part of </a:t>
            </a:r>
            <a:r>
              <a:rPr lang="en-US" dirty="0"/>
              <a:t>Y</a:t>
            </a:r>
            <a:r>
              <a:rPr lang="en-US" dirty="0" smtClean="0"/>
              <a:t>our Routine</a:t>
            </a:r>
            <a:endParaRPr lang="pt-BR" dirty="0"/>
          </a:p>
        </p:txBody>
      </p:sp>
      <p:sp>
        <p:nvSpPr>
          <p:cNvPr id="3" name="Content Placeholder 2"/>
          <p:cNvSpPr>
            <a:spLocks noGrp="1"/>
          </p:cNvSpPr>
          <p:nvPr>
            <p:ph idx="1"/>
          </p:nvPr>
        </p:nvSpPr>
        <p:spPr>
          <a:xfrm>
            <a:off x="566057" y="1814287"/>
            <a:ext cx="11321144" cy="4470398"/>
          </a:xfrm>
        </p:spPr>
        <p:txBody>
          <a:bodyPr>
            <a:normAutofit/>
          </a:bodyPr>
          <a:lstStyle/>
          <a:p>
            <a:r>
              <a:rPr lang="en-US" dirty="0" smtClean="0"/>
              <a:t>Set Goals for the amount and type of study per week  you will have to do for each of your courses. Different courses may require different “study behaviors” as well as different amounts of time. ( what is actually necessary will change as the semester unfolds).</a:t>
            </a:r>
          </a:p>
          <a:p>
            <a:r>
              <a:rPr lang="en-US" dirty="0" smtClean="0"/>
              <a:t>Arrange to study materials you find hard or don’t like BEFORE materials you are good at or find more interesting</a:t>
            </a:r>
          </a:p>
          <a:p>
            <a:r>
              <a:rPr lang="en-US" dirty="0" smtClean="0"/>
              <a:t>Monitor your attending behavior while studying:</a:t>
            </a:r>
          </a:p>
          <a:p>
            <a:pPr lvl="1"/>
            <a:r>
              <a:rPr lang="en-US" dirty="0" smtClean="0"/>
              <a:t>If you realize that you have been “day dreaming” stop everything and take a 2 minute break ( get up and walk around, get a drink of water etc.)</a:t>
            </a:r>
          </a:p>
          <a:p>
            <a:pPr lvl="1"/>
            <a:r>
              <a:rPr lang="en-US" dirty="0" smtClean="0"/>
              <a:t>Make sure to record these instances. ( we look for them to decrease over time)</a:t>
            </a:r>
          </a:p>
          <a:p>
            <a:pPr marL="0" indent="0">
              <a:buNone/>
            </a:pPr>
            <a:r>
              <a:rPr lang="en-US" dirty="0" smtClean="0"/>
              <a:t>If outside interference happens ( someone shows up and is trying to interact with you) stop studying until it is corrected and record what happened. (IE stop the timer and Leave)</a:t>
            </a:r>
            <a:endParaRPr lang="pt-BR" dirty="0"/>
          </a:p>
        </p:txBody>
      </p:sp>
    </p:spTree>
    <p:extLst>
      <p:ext uri="{BB962C8B-B14F-4D97-AF65-F5344CB8AC3E}">
        <p14:creationId xmlns:p14="http://schemas.microsoft.com/office/powerpoint/2010/main" val="1670446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697" y="648303"/>
            <a:ext cx="9934901" cy="991311"/>
          </a:xfrm>
        </p:spPr>
        <p:txBody>
          <a:bodyPr/>
          <a:lstStyle/>
          <a:p>
            <a:r>
              <a:rPr lang="en-US" dirty="0" smtClean="0"/>
              <a:t>Recording Your Data</a:t>
            </a:r>
            <a:endParaRPr lang="pt-BR" dirty="0"/>
          </a:p>
        </p:txBody>
      </p:sp>
      <p:sp>
        <p:nvSpPr>
          <p:cNvPr id="3" name="Content Placeholder 2"/>
          <p:cNvSpPr>
            <a:spLocks noGrp="1"/>
          </p:cNvSpPr>
          <p:nvPr>
            <p:ph idx="1"/>
          </p:nvPr>
        </p:nvSpPr>
        <p:spPr>
          <a:xfrm>
            <a:off x="377372" y="1480457"/>
            <a:ext cx="10976428" cy="5377542"/>
          </a:xfrm>
        </p:spPr>
        <p:txBody>
          <a:bodyPr>
            <a:normAutofit fontScale="92500"/>
          </a:bodyPr>
          <a:lstStyle/>
          <a:p>
            <a:r>
              <a:rPr lang="en-US" sz="3200" dirty="0" smtClean="0"/>
              <a:t>All of your data will be time spent working and / or pages read or questions solved or completed. You record time studying each day including week ends. If no studying happened you record nothing but you graphs will show a horizontal line ( flat line)  for that time.</a:t>
            </a:r>
          </a:p>
          <a:p>
            <a:r>
              <a:rPr lang="en-US" sz="3200" dirty="0" smtClean="0"/>
              <a:t>Get a large Piece of fine graph paper. ( 2X3 ft.) Record each course on that big chart. ( IE. Allot each course the same space on the graph. Time will be the horizontal axis and show the whole semester. ( Each Day)</a:t>
            </a:r>
          </a:p>
          <a:p>
            <a:r>
              <a:rPr lang="en-US" sz="3200" dirty="0" smtClean="0"/>
              <a:t>Round your data up or down into15 minute intervals.</a:t>
            </a:r>
          </a:p>
          <a:p>
            <a:endParaRPr lang="pt-BR" dirty="0"/>
          </a:p>
        </p:txBody>
      </p:sp>
    </p:spTree>
    <p:extLst>
      <p:ext uri="{BB962C8B-B14F-4D97-AF65-F5344CB8AC3E}">
        <p14:creationId xmlns:p14="http://schemas.microsoft.com/office/powerpoint/2010/main" val="5926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356" y="314474"/>
            <a:ext cx="8754452" cy="1020839"/>
          </a:xfrm>
        </p:spPr>
        <p:txBody>
          <a:bodyPr/>
          <a:lstStyle/>
          <a:p>
            <a:r>
              <a:rPr lang="en-US" dirty="0" smtClean="0"/>
              <a:t>Recording Your Data</a:t>
            </a:r>
            <a:endParaRPr lang="pt-BR" dirty="0"/>
          </a:p>
        </p:txBody>
      </p:sp>
      <p:sp>
        <p:nvSpPr>
          <p:cNvPr id="3" name="Content Placeholder 2"/>
          <p:cNvSpPr>
            <a:spLocks noGrp="1"/>
          </p:cNvSpPr>
          <p:nvPr>
            <p:ph idx="1"/>
          </p:nvPr>
        </p:nvSpPr>
        <p:spPr>
          <a:xfrm>
            <a:off x="348343" y="1335313"/>
            <a:ext cx="11132457" cy="5297715"/>
          </a:xfrm>
        </p:spPr>
        <p:txBody>
          <a:bodyPr>
            <a:normAutofit fontScale="85000" lnSpcReduction="20000"/>
          </a:bodyPr>
          <a:lstStyle/>
          <a:p>
            <a:r>
              <a:rPr lang="en-US" sz="4000" dirty="0" smtClean="0"/>
              <a:t>If you want,  use a separate sheet of  smaller ( 10 X 12 inches) paper for each of your courses / responsibilities).</a:t>
            </a:r>
          </a:p>
          <a:p>
            <a:r>
              <a:rPr lang="en-US" sz="4000" dirty="0" smtClean="0"/>
              <a:t>You add the time you spent studying on any given course cumulatively every day to the previous time spent studying on that course. This gives you the total amount of time spent studying for each course to date.</a:t>
            </a:r>
          </a:p>
          <a:p>
            <a:r>
              <a:rPr lang="en-US" sz="4000" dirty="0" smtClean="0"/>
              <a:t>Indicate quizzes and exams right on the graph</a:t>
            </a:r>
          </a:p>
          <a:p>
            <a:r>
              <a:rPr lang="en-US" sz="4000" dirty="0" smtClean="0"/>
              <a:t>You may use Microsoft excel to do all of what I have described ( recommended)</a:t>
            </a:r>
          </a:p>
          <a:p>
            <a:endParaRPr lang="pt-BR" dirty="0"/>
          </a:p>
        </p:txBody>
      </p:sp>
    </p:spTree>
    <p:extLst>
      <p:ext uri="{BB962C8B-B14F-4D97-AF65-F5344CB8AC3E}">
        <p14:creationId xmlns:p14="http://schemas.microsoft.com/office/powerpoint/2010/main" val="289615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60314212"/>
              </p:ext>
            </p:extLst>
          </p:nvPr>
        </p:nvGraphicFramePr>
        <p:xfrm>
          <a:off x="2133600" y="867098"/>
          <a:ext cx="7924800" cy="4397052"/>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tblGrid>
              <a:tr h="399732">
                <a:tc>
                  <a:txBody>
                    <a:bodyPr/>
                    <a:lstStyle/>
                    <a:p>
                      <a:pPr algn="l" fontAlgn="b"/>
                      <a:endParaRPr lang="pt-B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99732">
                <a:tc>
                  <a:txBody>
                    <a:bodyPr/>
                    <a:lstStyle/>
                    <a:p>
                      <a:pPr algn="l" fontAlgn="b"/>
                      <a:endParaRPr lang="pt-B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100" b="0" i="0" u="none" strike="noStrike">
                          <a:solidFill>
                            <a:srgbClr val="000000"/>
                          </a:solidFill>
                          <a:effectLst/>
                          <a:latin typeface="Calibri" panose="020F0502020204030204" pitchFamily="34" charset="0"/>
                        </a:rPr>
                        <a:t>Cource 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pt-BR" sz="1100" b="0" i="0" u="none" strike="noStrike">
                          <a:solidFill>
                            <a:srgbClr val="000000"/>
                          </a:solidFill>
                          <a:effectLst/>
                          <a:latin typeface="Calibri" panose="020F0502020204030204" pitchFamily="34" charset="0"/>
                        </a:rPr>
                        <a:t>Course 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t-BR" sz="1100" b="0" i="0" u="none" strike="noStrike">
                          <a:solidFill>
                            <a:srgbClr val="000000"/>
                          </a:solidFill>
                          <a:effectLst/>
                          <a:latin typeface="Calibri" panose="020F0502020204030204" pitchFamily="34" charset="0"/>
                        </a:rPr>
                        <a:t>Course 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r>
              <a:tr h="399732">
                <a:tc>
                  <a:txBody>
                    <a:bodyPr/>
                    <a:lstStyle/>
                    <a:p>
                      <a:pPr algn="l" fontAlgn="b"/>
                      <a:r>
                        <a:rPr lang="pt-BR" sz="1100" b="0" i="0" u="none" strike="noStrike">
                          <a:solidFill>
                            <a:srgbClr val="000000"/>
                          </a:solidFill>
                          <a:effectLst/>
                          <a:latin typeface="Calibri" panose="020F0502020204030204" pitchFamily="34" charset="0"/>
                        </a:rPr>
                        <a:t>Date</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UNR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HOME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Total</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CUM</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UNR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HOME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Total</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CUM</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UNR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HOME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Total</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CUM</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99732">
                <a:tc>
                  <a:txBody>
                    <a:bodyPr/>
                    <a:lstStyle/>
                    <a:p>
                      <a:pPr algn="r" fontAlgn="b"/>
                      <a:r>
                        <a:rPr lang="pt-BR" sz="1100" b="0" i="0" u="none" strike="noStrike">
                          <a:solidFill>
                            <a:srgbClr val="000000"/>
                          </a:solidFill>
                          <a:effectLst/>
                          <a:latin typeface="Calibri" panose="020F0502020204030204" pitchFamily="34" charset="0"/>
                        </a:rPr>
                        <a:t>25-Aug</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5B9BD5"/>
                    </a:solidFill>
                  </a:tcPr>
                </a:tc>
              </a:tr>
              <a:tr h="399732">
                <a:tc>
                  <a:txBody>
                    <a:bodyPr/>
                    <a:lstStyle/>
                    <a:p>
                      <a:pPr algn="r" fontAlgn="b"/>
                      <a:r>
                        <a:rPr lang="pt-BR" sz="1100" b="0" i="0" u="none" strike="noStrike">
                          <a:solidFill>
                            <a:srgbClr val="000000"/>
                          </a:solidFill>
                          <a:effectLst/>
                          <a:latin typeface="Calibri" panose="020F0502020204030204" pitchFamily="34" charset="0"/>
                        </a:rPr>
                        <a:t>26-Aug</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0.25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solidFill>
                      <a:srgbClr val="5B9BD5"/>
                    </a:solidFill>
                  </a:tcPr>
                </a:tc>
              </a:tr>
              <a:tr h="399732">
                <a:tc>
                  <a:txBody>
                    <a:bodyPr/>
                    <a:lstStyle/>
                    <a:p>
                      <a:pPr algn="r" fontAlgn="b"/>
                      <a:r>
                        <a:rPr lang="pt-BR" sz="1100" b="0" i="0" u="none" strike="noStrike">
                          <a:solidFill>
                            <a:srgbClr val="000000"/>
                          </a:solidFill>
                          <a:effectLst/>
                          <a:latin typeface="Calibri" panose="020F0502020204030204" pitchFamily="34" charset="0"/>
                        </a:rPr>
                        <a:t>27-Aug</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1.25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3.5</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5B9BD5"/>
                    </a:solidFill>
                  </a:tcPr>
                </a:tc>
              </a:tr>
              <a:tr h="399732">
                <a:tc>
                  <a:txBody>
                    <a:bodyPr/>
                    <a:lstStyle/>
                    <a:p>
                      <a:pPr algn="r" fontAlgn="b"/>
                      <a:r>
                        <a:rPr lang="pt-BR" sz="1100" b="0" i="0" u="none" strike="noStrike">
                          <a:solidFill>
                            <a:srgbClr val="000000"/>
                          </a:solidFill>
                          <a:effectLst/>
                          <a:latin typeface="Calibri" panose="020F0502020204030204" pitchFamily="34" charset="0"/>
                        </a:rPr>
                        <a:t>28-Aug</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1.75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5.5</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0.25</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dirty="0">
                          <a:solidFill>
                            <a:srgbClr val="000000"/>
                          </a:solidFill>
                          <a:effectLst/>
                          <a:latin typeface="Calibri" panose="020F0502020204030204" pitchFamily="34" charset="0"/>
                        </a:rPr>
                        <a:t>0.25</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2.25</a:t>
                      </a:r>
                    </a:p>
                  </a:txBody>
                  <a:tcPr marL="9525" marR="9525" marT="9525" marB="0" anchor="b">
                    <a:lnL>
                      <a:noFill/>
                    </a:lnL>
                    <a:lnR>
                      <a:noFill/>
                    </a:lnR>
                    <a:lnT>
                      <a:noFill/>
                    </a:lnT>
                    <a:lnB>
                      <a:noFill/>
                    </a:lnB>
                    <a:solidFill>
                      <a:srgbClr val="5B9BD5"/>
                    </a:solidFill>
                  </a:tcPr>
                </a:tc>
              </a:tr>
              <a:tr h="399732">
                <a:tc>
                  <a:txBody>
                    <a:bodyPr/>
                    <a:lstStyle/>
                    <a:p>
                      <a:pPr algn="r" fontAlgn="b"/>
                      <a:r>
                        <a:rPr lang="pt-BR" sz="1100" b="0" i="0" u="none" strike="noStrike">
                          <a:solidFill>
                            <a:srgbClr val="000000"/>
                          </a:solidFill>
                          <a:effectLst/>
                          <a:latin typeface="Calibri" panose="020F0502020204030204" pitchFamily="34" charset="0"/>
                        </a:rPr>
                        <a:t>29-Aug</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3.75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6.5</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3.25</a:t>
                      </a:r>
                    </a:p>
                  </a:txBody>
                  <a:tcPr marL="9525" marR="9525" marT="9525" marB="0" anchor="b">
                    <a:lnL>
                      <a:noFill/>
                    </a:lnL>
                    <a:lnR>
                      <a:noFill/>
                    </a:lnR>
                    <a:lnT>
                      <a:noFill/>
                    </a:lnT>
                    <a:lnB>
                      <a:noFill/>
                    </a:lnB>
                    <a:solidFill>
                      <a:srgbClr val="5B9BD5"/>
                    </a:solidFill>
                  </a:tcPr>
                </a:tc>
              </a:tr>
              <a:tr h="399732">
                <a:tc>
                  <a:txBody>
                    <a:bodyPr/>
                    <a:lstStyle/>
                    <a:p>
                      <a:pPr algn="r" fontAlgn="b"/>
                      <a:r>
                        <a:rPr lang="pt-BR" sz="1100" b="0" i="0" u="none" strike="noStrike">
                          <a:solidFill>
                            <a:srgbClr val="000000"/>
                          </a:solidFill>
                          <a:effectLst/>
                          <a:latin typeface="Calibri" panose="020F0502020204030204" pitchFamily="34" charset="0"/>
                        </a:rPr>
                        <a:t>30-Aug</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3.75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7.5</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4.25</a:t>
                      </a:r>
                    </a:p>
                  </a:txBody>
                  <a:tcPr marL="9525" marR="9525" marT="9525" marB="0" anchor="b">
                    <a:lnL>
                      <a:noFill/>
                    </a:lnL>
                    <a:lnR>
                      <a:noFill/>
                    </a:lnR>
                    <a:lnT>
                      <a:noFill/>
                    </a:lnT>
                    <a:lnB>
                      <a:noFill/>
                    </a:lnB>
                    <a:solidFill>
                      <a:srgbClr val="5B9BD5"/>
                    </a:solidFill>
                  </a:tcPr>
                </a:tc>
              </a:tr>
              <a:tr h="399732">
                <a:tc>
                  <a:txBody>
                    <a:bodyPr/>
                    <a:lstStyle/>
                    <a:p>
                      <a:pPr algn="r" fontAlgn="b"/>
                      <a:r>
                        <a:rPr lang="pt-BR" sz="1100" b="0" i="0" u="none" strike="noStrike">
                          <a:solidFill>
                            <a:srgbClr val="000000"/>
                          </a:solidFill>
                          <a:effectLst/>
                          <a:latin typeface="Calibri" panose="020F0502020204030204" pitchFamily="34" charset="0"/>
                        </a:rPr>
                        <a:t>31-Aug</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4.75</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9.5</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5.25</a:t>
                      </a:r>
                    </a:p>
                  </a:txBody>
                  <a:tcPr marL="9525" marR="9525" marT="9525" marB="0" anchor="b">
                    <a:lnL>
                      <a:noFill/>
                    </a:lnL>
                    <a:lnR>
                      <a:noFill/>
                    </a:lnR>
                    <a:lnT>
                      <a:noFill/>
                    </a:lnT>
                    <a:lnB>
                      <a:noFill/>
                    </a:lnB>
                    <a:solidFill>
                      <a:srgbClr val="5B9BD5"/>
                    </a:solidFill>
                  </a:tcPr>
                </a:tc>
              </a:tr>
              <a:tr h="399732">
                <a:tc>
                  <a:txBody>
                    <a:bodyPr/>
                    <a:lstStyle/>
                    <a:p>
                      <a:pPr algn="l"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00"/>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5B9BD5"/>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C000"/>
                    </a:solidFill>
                  </a:tcPr>
                </a:tc>
                <a:tc>
                  <a:txBody>
                    <a:bodyPr/>
                    <a:lstStyle/>
                    <a:p>
                      <a:pPr algn="ctr" fontAlgn="b"/>
                      <a:r>
                        <a:rPr lang="pt-BR"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C000"/>
                    </a:solidFill>
                  </a:tcPr>
                </a:tc>
              </a:tr>
            </a:tbl>
          </a:graphicData>
        </a:graphic>
      </p:graphicFrame>
    </p:spTree>
    <p:extLst>
      <p:ext uri="{BB962C8B-B14F-4D97-AF65-F5344CB8AC3E}">
        <p14:creationId xmlns:p14="http://schemas.microsoft.com/office/powerpoint/2010/main" val="1133422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736426" y="860999"/>
            <a:ext cx="4849257" cy="5390134"/>
          </a:xfrm>
          <a:prstGeom prst="rect">
            <a:avLst/>
          </a:prstGeom>
        </p:spPr>
      </p:pic>
    </p:spTree>
    <p:extLst>
      <p:ext uri="{BB962C8B-B14F-4D97-AF65-F5344CB8AC3E}">
        <p14:creationId xmlns:p14="http://schemas.microsoft.com/office/powerpoint/2010/main" val="672899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What to do Given Your Data</a:t>
            </a:r>
            <a:endParaRPr lang="pt-BR" dirty="0"/>
          </a:p>
        </p:txBody>
      </p:sp>
      <p:sp>
        <p:nvSpPr>
          <p:cNvPr id="3" name="Content Placeholder 2"/>
          <p:cNvSpPr>
            <a:spLocks noGrp="1"/>
          </p:cNvSpPr>
          <p:nvPr>
            <p:ph idx="1"/>
          </p:nvPr>
        </p:nvSpPr>
        <p:spPr>
          <a:xfrm>
            <a:off x="646111" y="1751647"/>
            <a:ext cx="10878232" cy="4881381"/>
          </a:xfrm>
        </p:spPr>
        <p:txBody>
          <a:bodyPr>
            <a:normAutofit/>
          </a:bodyPr>
          <a:lstStyle/>
          <a:p>
            <a:r>
              <a:rPr lang="en-US" sz="2800" dirty="0" smtClean="0"/>
              <a:t>Are you spending a lot of time on only a few courses and ignoring others?</a:t>
            </a:r>
          </a:p>
          <a:p>
            <a:r>
              <a:rPr lang="en-US" sz="2800" dirty="0" smtClean="0"/>
              <a:t>Are you putting in hours on all courses?</a:t>
            </a:r>
          </a:p>
          <a:p>
            <a:r>
              <a:rPr lang="en-US" sz="2800" dirty="0" smtClean="0"/>
              <a:t>Are some courses requiring more work than others?</a:t>
            </a:r>
          </a:p>
          <a:p>
            <a:r>
              <a:rPr lang="en-US" sz="2800" dirty="0" smtClean="0"/>
              <a:t>Is your study time for any given course getting smaller? </a:t>
            </a:r>
          </a:p>
          <a:p>
            <a:pPr lvl="1"/>
            <a:r>
              <a:rPr lang="en-US" sz="2800" dirty="0" smtClean="0"/>
              <a:t>(IE. are you able to cover more material in the same time.?)</a:t>
            </a:r>
          </a:p>
          <a:p>
            <a:r>
              <a:rPr lang="en-US" sz="2800" dirty="0" smtClean="0"/>
              <a:t>Are you getting results for the less desirable course by working on them BEFORE your favorites?</a:t>
            </a:r>
            <a:endParaRPr lang="pt-BR" sz="2800" dirty="0"/>
          </a:p>
        </p:txBody>
      </p:sp>
    </p:spTree>
    <p:extLst>
      <p:ext uri="{BB962C8B-B14F-4D97-AF65-F5344CB8AC3E}">
        <p14:creationId xmlns:p14="http://schemas.microsoft.com/office/powerpoint/2010/main" val="231677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3" y="183847"/>
            <a:ext cx="9749969" cy="614439"/>
          </a:xfrm>
        </p:spPr>
        <p:txBody>
          <a:bodyPr>
            <a:normAutofit fontScale="90000"/>
          </a:bodyPr>
          <a:lstStyle/>
          <a:p>
            <a:r>
              <a:rPr lang="en-US" dirty="0" smtClean="0"/>
              <a:t>Maintaining your System</a:t>
            </a:r>
            <a:endParaRPr lang="pt-BR" dirty="0"/>
          </a:p>
        </p:txBody>
      </p:sp>
      <p:sp>
        <p:nvSpPr>
          <p:cNvPr id="3" name="Content Placeholder 2"/>
          <p:cNvSpPr>
            <a:spLocks noGrp="1"/>
          </p:cNvSpPr>
          <p:nvPr>
            <p:ph idx="1"/>
          </p:nvPr>
        </p:nvSpPr>
        <p:spPr>
          <a:xfrm>
            <a:off x="304800" y="1306286"/>
            <a:ext cx="11393714" cy="5080000"/>
          </a:xfrm>
        </p:spPr>
        <p:txBody>
          <a:bodyPr>
            <a:normAutofit/>
          </a:bodyPr>
          <a:lstStyle/>
          <a:p>
            <a:r>
              <a:rPr lang="en-US" sz="2800" dirty="0" smtClean="0"/>
              <a:t>Arrange weekly </a:t>
            </a:r>
            <a:r>
              <a:rPr lang="en-US" sz="2800" dirty="0" err="1" smtClean="0"/>
              <a:t>reinforcers</a:t>
            </a:r>
            <a:r>
              <a:rPr lang="en-US" sz="2800" dirty="0" smtClean="0"/>
              <a:t> ( favorite foods, technical toys, Movies, activities you </a:t>
            </a:r>
            <a:r>
              <a:rPr lang="en-US" sz="2800" dirty="0" smtClean="0"/>
              <a:t>really like) to maintain your performance. Remember to have one mid week too.</a:t>
            </a:r>
          </a:p>
          <a:p>
            <a:r>
              <a:rPr lang="en-US" sz="2800" dirty="0" smtClean="0"/>
              <a:t>This requires a “baseline” rate of studying, then awarding yourself favorite activities or things only if you study the amount you determine from the baseline rate. Increase the weekly goals slowly, and only if previous goals were </a:t>
            </a:r>
            <a:r>
              <a:rPr lang="en-US" sz="2800" dirty="0" smtClean="0"/>
              <a:t>met</a:t>
            </a:r>
            <a:endParaRPr lang="en-US" sz="2800" dirty="0" smtClean="0"/>
          </a:p>
          <a:p>
            <a:r>
              <a:rPr lang="en-US" sz="2800" dirty="0" smtClean="0"/>
              <a:t>Do this together with exercise!!!!</a:t>
            </a:r>
          </a:p>
          <a:p>
            <a:pPr lvl="1"/>
            <a:r>
              <a:rPr lang="en-US" sz="2800" dirty="0" smtClean="0"/>
              <a:t>You can’t concentrate as easily if you are not healthy.</a:t>
            </a:r>
          </a:p>
          <a:p>
            <a:pPr lvl="1"/>
            <a:r>
              <a:rPr lang="en-US" sz="2800" dirty="0" smtClean="0"/>
              <a:t>All the studying you do keeps you sitting</a:t>
            </a:r>
            <a:endParaRPr lang="pt-BR" sz="2800" dirty="0"/>
          </a:p>
        </p:txBody>
      </p:sp>
    </p:spTree>
    <p:extLst>
      <p:ext uri="{BB962C8B-B14F-4D97-AF65-F5344CB8AC3E}">
        <p14:creationId xmlns:p14="http://schemas.microsoft.com/office/powerpoint/2010/main" val="219363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168" y="2789518"/>
            <a:ext cx="9404723" cy="1400530"/>
          </a:xfrm>
        </p:spPr>
        <p:txBody>
          <a:bodyPr/>
          <a:lstStyle/>
          <a:p>
            <a:r>
              <a:rPr lang="en-US" sz="6000" dirty="0" smtClean="0"/>
              <a:t>            QUESTIONS ?</a:t>
            </a:r>
            <a:endParaRPr lang="pt-BR" sz="6000" dirty="0"/>
          </a:p>
        </p:txBody>
      </p:sp>
    </p:spTree>
    <p:extLst>
      <p:ext uri="{BB962C8B-B14F-4D97-AF65-F5344CB8AC3E}">
        <p14:creationId xmlns:p14="http://schemas.microsoft.com/office/powerpoint/2010/main" val="1165546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larryw@unr.edu</a:t>
            </a:r>
            <a:endParaRPr lang="pt-BR" sz="7200" dirty="0"/>
          </a:p>
        </p:txBody>
      </p:sp>
      <p:sp>
        <p:nvSpPr>
          <p:cNvPr id="3" name="Content Placeholder 2"/>
          <p:cNvSpPr>
            <a:spLocks noGrp="1"/>
          </p:cNvSpPr>
          <p:nvPr>
            <p:ph idx="1"/>
          </p:nvPr>
        </p:nvSpPr>
        <p:spPr/>
        <p:txBody>
          <a:bodyPr>
            <a:normAutofit/>
          </a:bodyPr>
          <a:lstStyle/>
          <a:p>
            <a:r>
              <a:rPr lang="en-US" sz="6000" dirty="0" smtClean="0"/>
              <a:t>E-mail me to get this  and a pre prepared Excel File to get you started</a:t>
            </a:r>
            <a:endParaRPr lang="pt-BR" sz="6000" dirty="0"/>
          </a:p>
        </p:txBody>
      </p:sp>
    </p:spTree>
    <p:extLst>
      <p:ext uri="{BB962C8B-B14F-4D97-AF65-F5344CB8AC3E}">
        <p14:creationId xmlns:p14="http://schemas.microsoft.com/office/powerpoint/2010/main" val="1050624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THIS TALK</a:t>
            </a:r>
            <a:endParaRPr lang="pt-BR" dirty="0"/>
          </a:p>
        </p:txBody>
      </p:sp>
      <p:sp>
        <p:nvSpPr>
          <p:cNvPr id="3" name="Content Placeholder 2"/>
          <p:cNvSpPr>
            <a:spLocks noGrp="1"/>
          </p:cNvSpPr>
          <p:nvPr>
            <p:ph idx="1"/>
          </p:nvPr>
        </p:nvSpPr>
        <p:spPr/>
        <p:txBody>
          <a:bodyPr>
            <a:normAutofit/>
          </a:bodyPr>
          <a:lstStyle/>
          <a:p>
            <a:r>
              <a:rPr lang="en-US" dirty="0" smtClean="0"/>
              <a:t>Quick review of what we mean by studying and Human Behavior</a:t>
            </a:r>
          </a:p>
          <a:p>
            <a:pPr lvl="1"/>
            <a:r>
              <a:rPr lang="en-US" dirty="0" smtClean="0"/>
              <a:t>The role of Attention</a:t>
            </a:r>
          </a:p>
          <a:p>
            <a:pPr lvl="1"/>
            <a:r>
              <a:rPr lang="en-US" dirty="0" smtClean="0"/>
              <a:t>The nature of learning</a:t>
            </a:r>
          </a:p>
          <a:p>
            <a:pPr lvl="1"/>
            <a:r>
              <a:rPr lang="en-US" dirty="0" smtClean="0"/>
              <a:t>Verbal (cognitive) Behavior</a:t>
            </a:r>
          </a:p>
          <a:p>
            <a:r>
              <a:rPr lang="en-US" dirty="0" smtClean="0"/>
              <a:t>Arranging for effective studying</a:t>
            </a:r>
          </a:p>
          <a:p>
            <a:r>
              <a:rPr lang="en-US" dirty="0" smtClean="0"/>
              <a:t>Details on how to increase efficiency</a:t>
            </a:r>
          </a:p>
          <a:p>
            <a:r>
              <a:rPr lang="en-US" dirty="0" smtClean="0"/>
              <a:t>Details on how to allow yourself fun consequences for meeting behavioral goals</a:t>
            </a:r>
          </a:p>
          <a:p>
            <a:r>
              <a:rPr lang="en-US" dirty="0" smtClean="0"/>
              <a:t>Details on how to record and document progress and your improved study skills</a:t>
            </a:r>
            <a:endParaRPr lang="pt-BR" dirty="0"/>
          </a:p>
        </p:txBody>
      </p:sp>
    </p:spTree>
    <p:extLst>
      <p:ext uri="{BB962C8B-B14F-4D97-AF65-F5344CB8AC3E}">
        <p14:creationId xmlns:p14="http://schemas.microsoft.com/office/powerpoint/2010/main" val="3633396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Goals You Should Consider Adopting</a:t>
            </a:r>
            <a:endParaRPr lang="pt-BR" dirty="0"/>
          </a:p>
        </p:txBody>
      </p:sp>
      <p:sp>
        <p:nvSpPr>
          <p:cNvPr id="3" name="Content Placeholder 2"/>
          <p:cNvSpPr>
            <a:spLocks noGrp="1"/>
          </p:cNvSpPr>
          <p:nvPr>
            <p:ph idx="1"/>
          </p:nvPr>
        </p:nvSpPr>
        <p:spPr/>
        <p:txBody>
          <a:bodyPr>
            <a:normAutofit/>
          </a:bodyPr>
          <a:lstStyle/>
          <a:p>
            <a:r>
              <a:rPr lang="en-US" dirty="0" smtClean="0"/>
              <a:t>Being able to study at a level that allows you to complete courses with the highest grade possible.</a:t>
            </a:r>
          </a:p>
          <a:p>
            <a:r>
              <a:rPr lang="en-US" dirty="0" smtClean="0"/>
              <a:t>Getting your “study” behavior so strong and regular that it happens without much negative thinking or issues.</a:t>
            </a:r>
          </a:p>
          <a:p>
            <a:r>
              <a:rPr lang="en-US" dirty="0" smtClean="0"/>
              <a:t>Developing your attending skills so that you get the same results from less time studying</a:t>
            </a:r>
          </a:p>
          <a:p>
            <a:r>
              <a:rPr lang="en-US" dirty="0" smtClean="0"/>
              <a:t>Being able to “have it all” sufficient study activity  to “Master” material, and still “have  a life”.</a:t>
            </a:r>
          </a:p>
          <a:p>
            <a:endParaRPr lang="pt-BR" dirty="0"/>
          </a:p>
        </p:txBody>
      </p:sp>
    </p:spTree>
    <p:extLst>
      <p:ext uri="{BB962C8B-B14F-4D97-AF65-F5344CB8AC3E}">
        <p14:creationId xmlns:p14="http://schemas.microsoft.com/office/powerpoint/2010/main" val="274537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 What is it?</a:t>
            </a:r>
            <a:endParaRPr lang="pt-BR" dirty="0"/>
          </a:p>
        </p:txBody>
      </p:sp>
      <p:sp>
        <p:nvSpPr>
          <p:cNvPr id="3" name="Content Placeholder 2"/>
          <p:cNvSpPr>
            <a:spLocks noGrp="1"/>
          </p:cNvSpPr>
          <p:nvPr>
            <p:ph idx="1"/>
          </p:nvPr>
        </p:nvSpPr>
        <p:spPr>
          <a:xfrm>
            <a:off x="713984" y="1825625"/>
            <a:ext cx="10639816" cy="4813170"/>
          </a:xfrm>
        </p:spPr>
        <p:txBody>
          <a:bodyPr>
            <a:normAutofit/>
          </a:bodyPr>
          <a:lstStyle/>
          <a:p>
            <a:r>
              <a:rPr lang="en-US" dirty="0" smtClean="0"/>
              <a:t>It’s pretty well accepted that before we participate in any activity and that activity results in a repertoire change we must first “discriminate” it’s availability and begin to participate (attend). </a:t>
            </a:r>
          </a:p>
          <a:p>
            <a:r>
              <a:rPr lang="en-US" dirty="0" smtClean="0"/>
              <a:t>We are only talking about those behaviors we engage in while being awake and conscious. (not dreaming, not comatose) </a:t>
            </a:r>
          </a:p>
          <a:p>
            <a:r>
              <a:rPr lang="en-US" dirty="0" smtClean="0"/>
              <a:t>Once we are effected (become aware of) by specific events (stimuli) we may then begin to behave towards those events and our repertoire may be effected due to </a:t>
            </a:r>
            <a:r>
              <a:rPr lang="en-US" dirty="0" smtClean="0">
                <a:solidFill>
                  <a:srgbClr val="FFC000"/>
                </a:solidFill>
              </a:rPr>
              <a:t>Operant Conditioning </a:t>
            </a:r>
            <a:r>
              <a:rPr lang="en-US" dirty="0" smtClean="0"/>
              <a:t>( consequences strengthen voluntary performances or </a:t>
            </a:r>
            <a:r>
              <a:rPr lang="en-US" dirty="0">
                <a:solidFill>
                  <a:srgbClr val="FFC000"/>
                </a:solidFill>
              </a:rPr>
              <a:t>P</a:t>
            </a:r>
            <a:r>
              <a:rPr lang="en-US" dirty="0" smtClean="0">
                <a:solidFill>
                  <a:srgbClr val="FFC000"/>
                </a:solidFill>
              </a:rPr>
              <a:t>avlovian Conditioning </a:t>
            </a:r>
            <a:r>
              <a:rPr lang="en-US" dirty="0" smtClean="0"/>
              <a:t> arbitrary antecendent events through pairing, become able to elicit unlearned reflexes that are physiological ( e.g., eye blink, knee jerk, Anxiety!)</a:t>
            </a:r>
          </a:p>
          <a:p>
            <a:endParaRPr lang="en-US" dirty="0"/>
          </a:p>
        </p:txBody>
      </p:sp>
    </p:spTree>
    <p:extLst>
      <p:ext uri="{BB962C8B-B14F-4D97-AF65-F5344CB8AC3E}">
        <p14:creationId xmlns:p14="http://schemas.microsoft.com/office/powerpoint/2010/main" val="269651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088" y="868890"/>
            <a:ext cx="9601196" cy="1303867"/>
          </a:xfrm>
        </p:spPr>
        <p:txBody>
          <a:bodyPr>
            <a:normAutofit fontScale="90000"/>
          </a:bodyPr>
          <a:lstStyle/>
          <a:p>
            <a:r>
              <a:rPr lang="en-US" dirty="0" smtClean="0"/>
              <a:t>What Behavioral Psychology has Demonstrated about Attention</a:t>
            </a:r>
            <a:endParaRPr lang="pt-BR" dirty="0"/>
          </a:p>
        </p:txBody>
      </p:sp>
      <p:sp>
        <p:nvSpPr>
          <p:cNvPr id="5" name="Content Placeholder 4"/>
          <p:cNvSpPr>
            <a:spLocks noGrp="1"/>
          </p:cNvSpPr>
          <p:nvPr>
            <p:ph idx="1"/>
          </p:nvPr>
        </p:nvSpPr>
        <p:spPr>
          <a:xfrm>
            <a:off x="798286" y="2172757"/>
            <a:ext cx="10584543" cy="4535713"/>
          </a:xfrm>
        </p:spPr>
        <p:txBody>
          <a:bodyPr>
            <a:normAutofit/>
          </a:bodyPr>
          <a:lstStyle/>
          <a:p>
            <a:r>
              <a:rPr lang="en-US" dirty="0" smtClean="0"/>
              <a:t>What is “Attention Span”?</a:t>
            </a:r>
          </a:p>
          <a:p>
            <a:pPr lvl="1"/>
            <a:r>
              <a:rPr lang="en-US" dirty="0" smtClean="0"/>
              <a:t>It is modifiable!</a:t>
            </a:r>
          </a:p>
          <a:p>
            <a:pPr marL="0" indent="0">
              <a:buNone/>
            </a:pPr>
            <a:r>
              <a:rPr lang="en-US" dirty="0" smtClean="0"/>
              <a:t>Two concepts regarding distraction ( IE., weakening of attending)</a:t>
            </a:r>
          </a:p>
          <a:p>
            <a:pPr marL="0" indent="0">
              <a:buNone/>
            </a:pPr>
            <a:r>
              <a:rPr lang="en-US" dirty="0"/>
              <a:t> </a:t>
            </a:r>
            <a:r>
              <a:rPr lang="en-US" dirty="0" smtClean="0"/>
              <a:t>Pavlovian or Classical </a:t>
            </a:r>
            <a:r>
              <a:rPr lang="en-US" dirty="0" smtClean="0">
                <a:solidFill>
                  <a:srgbClr val="FFC000"/>
                </a:solidFill>
              </a:rPr>
              <a:t>antecedent stimulus features</a:t>
            </a:r>
          </a:p>
          <a:p>
            <a:pPr marL="0" indent="0">
              <a:buNone/>
            </a:pPr>
            <a:r>
              <a:rPr lang="en-US" dirty="0">
                <a:solidFill>
                  <a:srgbClr val="FFC000"/>
                </a:solidFill>
              </a:rPr>
              <a:t>	</a:t>
            </a:r>
            <a:r>
              <a:rPr lang="en-US" dirty="0" smtClean="0">
                <a:solidFill>
                  <a:srgbClr val="FFC000"/>
                </a:solidFill>
              </a:rPr>
              <a:t>Sensitization </a:t>
            </a:r>
            <a:r>
              <a:rPr lang="en-US" dirty="0" smtClean="0"/>
              <a:t>(scary movie effect on creaking floor)</a:t>
            </a:r>
          </a:p>
          <a:p>
            <a:pPr marL="0" indent="0">
              <a:buNone/>
            </a:pPr>
            <a:r>
              <a:rPr lang="en-US" dirty="0" smtClean="0"/>
              <a:t>Operant (Skinner) consequences of behavior analysis of distraction</a:t>
            </a:r>
            <a:r>
              <a:rPr lang="pt-BR" dirty="0"/>
              <a:t>	</a:t>
            </a:r>
            <a:endParaRPr lang="pt-BR" dirty="0" smtClean="0"/>
          </a:p>
          <a:p>
            <a:pPr marL="0" indent="0">
              <a:buNone/>
            </a:pPr>
            <a:r>
              <a:rPr lang="en-US" dirty="0" smtClean="0"/>
              <a:t>	</a:t>
            </a:r>
            <a:r>
              <a:rPr lang="en-US" dirty="0" smtClean="0">
                <a:solidFill>
                  <a:srgbClr val="FFC000"/>
                </a:solidFill>
              </a:rPr>
              <a:t>Momentary  distraction </a:t>
            </a:r>
            <a:r>
              <a:rPr lang="en-US" dirty="0" smtClean="0"/>
              <a:t>from a task ( e.g., a siren goes by , we stop work, and then we go back)</a:t>
            </a:r>
          </a:p>
          <a:p>
            <a:pPr marL="0" indent="0">
              <a:buNone/>
            </a:pPr>
            <a:r>
              <a:rPr lang="en-US" dirty="0"/>
              <a:t>	</a:t>
            </a:r>
            <a:r>
              <a:rPr lang="en-US" dirty="0" smtClean="0">
                <a:solidFill>
                  <a:srgbClr val="FFC000"/>
                </a:solidFill>
              </a:rPr>
              <a:t>Competing stimulus control </a:t>
            </a:r>
            <a:r>
              <a:rPr lang="en-US" dirty="0" smtClean="0"/>
              <a:t>( </a:t>
            </a:r>
            <a:r>
              <a:rPr lang="en-US" dirty="0" smtClean="0"/>
              <a:t>starting or adding another task from the one you are doing). Attending to other things than the material you are reading ( e.g., self talk, imagery, </a:t>
            </a:r>
            <a:r>
              <a:rPr lang="en-US" dirty="0" err="1" smtClean="0"/>
              <a:t>rehersals</a:t>
            </a:r>
            <a:r>
              <a:rPr lang="en-US" dirty="0" smtClean="0"/>
              <a:t>, day dreaming, imagining,  etc.)</a:t>
            </a:r>
            <a:endParaRPr lang="pt-BR" dirty="0"/>
          </a:p>
        </p:txBody>
      </p:sp>
    </p:spTree>
    <p:extLst>
      <p:ext uri="{BB962C8B-B14F-4D97-AF65-F5344CB8AC3E}">
        <p14:creationId xmlns:p14="http://schemas.microsoft.com/office/powerpoint/2010/main" val="3566021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Studying is Behavior and it Competes </a:t>
            </a:r>
            <a:r>
              <a:rPr lang="en-US" dirty="0"/>
              <a:t>W</a:t>
            </a:r>
            <a:r>
              <a:rPr lang="en-US" dirty="0" smtClean="0"/>
              <a:t>ith the World </a:t>
            </a:r>
            <a:r>
              <a:rPr lang="en-US" dirty="0"/>
              <a:t>A</a:t>
            </a:r>
            <a:r>
              <a:rPr lang="en-US" dirty="0" smtClean="0"/>
              <a:t>round </a:t>
            </a:r>
            <a:r>
              <a:rPr lang="en-US" dirty="0"/>
              <a:t>Y</a:t>
            </a:r>
            <a:r>
              <a:rPr lang="en-US" dirty="0" smtClean="0"/>
              <a:t>ou</a:t>
            </a:r>
            <a:endParaRPr lang="pt-BR" dirty="0"/>
          </a:p>
        </p:txBody>
      </p:sp>
      <p:sp>
        <p:nvSpPr>
          <p:cNvPr id="3" name="Content Placeholder 2"/>
          <p:cNvSpPr>
            <a:spLocks noGrp="1"/>
          </p:cNvSpPr>
          <p:nvPr>
            <p:ph idx="1"/>
          </p:nvPr>
        </p:nvSpPr>
        <p:spPr/>
        <p:txBody>
          <a:bodyPr>
            <a:normAutofit/>
          </a:bodyPr>
          <a:lstStyle/>
          <a:p>
            <a:r>
              <a:rPr lang="en-US" dirty="0" smtClean="0"/>
              <a:t>When we study, we are essentially engaging in what behavior analysts refer to as </a:t>
            </a:r>
            <a:r>
              <a:rPr lang="en-US" dirty="0" smtClean="0">
                <a:solidFill>
                  <a:srgbClr val="FFC000"/>
                </a:solidFill>
              </a:rPr>
              <a:t>Verbal Behavior</a:t>
            </a:r>
            <a:r>
              <a:rPr lang="en-US" dirty="0" smtClean="0"/>
              <a:t>. This is typically private activity ( Reading materials, attending to graphics, symbols, numbers, self talk about those things, imagery, feelings, etc.) that has been learned over many years of doing those activities “out loud” with our care givers and learning to do them privately (IE. The development of Cognition, or Thinking).</a:t>
            </a:r>
          </a:p>
          <a:p>
            <a:r>
              <a:rPr lang="en-US" dirty="0" smtClean="0"/>
              <a:t>It is possible to “Cram” for a test, but long term and generalizable (what you actually know) repertoire change and maintenance requires that we Behave (engage in the specific behavior)  correctly over several instances and be reinforced for this activity. </a:t>
            </a:r>
            <a:endParaRPr lang="pt-BR" dirty="0"/>
          </a:p>
        </p:txBody>
      </p:sp>
    </p:spTree>
    <p:extLst>
      <p:ext uri="{BB962C8B-B14F-4D97-AF65-F5344CB8AC3E}">
        <p14:creationId xmlns:p14="http://schemas.microsoft.com/office/powerpoint/2010/main" val="1138557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Studying </a:t>
            </a:r>
            <a:r>
              <a:rPr lang="en-US" dirty="0"/>
              <a:t>P</a:t>
            </a:r>
            <a:r>
              <a:rPr lang="en-US" dirty="0" smtClean="0"/>
              <a:t>art of </a:t>
            </a:r>
            <a:r>
              <a:rPr lang="en-US" smtClean="0"/>
              <a:t>Your Routine</a:t>
            </a:r>
            <a:endParaRPr lang="pt-BR" dirty="0"/>
          </a:p>
        </p:txBody>
      </p:sp>
      <p:sp>
        <p:nvSpPr>
          <p:cNvPr id="3" name="Content Placeholder 2"/>
          <p:cNvSpPr>
            <a:spLocks noGrp="1"/>
          </p:cNvSpPr>
          <p:nvPr>
            <p:ph idx="1"/>
          </p:nvPr>
        </p:nvSpPr>
        <p:spPr/>
        <p:txBody>
          <a:bodyPr>
            <a:normAutofit/>
          </a:bodyPr>
          <a:lstStyle/>
          <a:p>
            <a:r>
              <a:rPr lang="en-US" dirty="0" smtClean="0"/>
              <a:t>Pick a spot at Home and On Campus</a:t>
            </a:r>
          </a:p>
          <a:p>
            <a:pPr lvl="1"/>
            <a:r>
              <a:rPr lang="en-US" sz="2800" dirty="0" smtClean="0">
                <a:solidFill>
                  <a:srgbClr val="FFC000"/>
                </a:solidFill>
              </a:rPr>
              <a:t>Only study there!</a:t>
            </a:r>
          </a:p>
          <a:p>
            <a:pPr lvl="1"/>
            <a:r>
              <a:rPr lang="en-US" dirty="0" smtClean="0"/>
              <a:t>Don’t engage in ANY other behaviors in these spots</a:t>
            </a:r>
          </a:p>
          <a:p>
            <a:pPr lvl="1"/>
            <a:r>
              <a:rPr lang="en-US" dirty="0" smtClean="0"/>
              <a:t>Only the material for that subject is present.</a:t>
            </a:r>
          </a:p>
          <a:p>
            <a:r>
              <a:rPr lang="en-US" dirty="0" smtClean="0"/>
              <a:t>Arrange for white noise or some neutral music (e.g., Classical)</a:t>
            </a:r>
          </a:p>
          <a:p>
            <a:pPr lvl="1"/>
            <a:r>
              <a:rPr lang="en-US" dirty="0" smtClean="0"/>
              <a:t>Caution!!</a:t>
            </a:r>
          </a:p>
          <a:p>
            <a:r>
              <a:rPr lang="en-US" dirty="0" smtClean="0"/>
              <a:t>Establish a Record keeping system</a:t>
            </a:r>
          </a:p>
          <a:p>
            <a:pPr lvl="1"/>
            <a:r>
              <a:rPr lang="en-US" dirty="0" smtClean="0"/>
              <a:t>Cumulative records by course</a:t>
            </a:r>
          </a:p>
          <a:p>
            <a:pPr lvl="2"/>
            <a:r>
              <a:rPr lang="en-US" dirty="0" smtClean="0"/>
              <a:t>What’s a cumulative record?</a:t>
            </a:r>
          </a:p>
          <a:p>
            <a:pPr lvl="1"/>
            <a:r>
              <a:rPr lang="en-US" dirty="0" smtClean="0"/>
              <a:t>Timer and quantity of material completed ( pages, questions solved)</a:t>
            </a:r>
          </a:p>
          <a:p>
            <a:endParaRPr lang="pt-BR" dirty="0"/>
          </a:p>
        </p:txBody>
      </p:sp>
    </p:spTree>
    <p:extLst>
      <p:ext uri="{BB962C8B-B14F-4D97-AF65-F5344CB8AC3E}">
        <p14:creationId xmlns:p14="http://schemas.microsoft.com/office/powerpoint/2010/main" val="358255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575446" y="247290"/>
            <a:ext cx="7772400" cy="762000"/>
          </a:xfrm>
        </p:spPr>
        <p:txBody>
          <a:bodyPr/>
          <a:lstStyle/>
          <a:p>
            <a:pPr eaLnBrk="1" hangingPunct="1"/>
            <a:r>
              <a:rPr lang="en-US" altLang="pt-BR" dirty="0" smtClean="0"/>
              <a:t>The Cumulative graph</a:t>
            </a:r>
          </a:p>
        </p:txBody>
      </p:sp>
      <p:sp>
        <p:nvSpPr>
          <p:cNvPr id="23555" name="Rectangle 1027" descr="Rectangle: Click to edit Master text styles&#10;Second level&#10;Third level&#10;Fourth level&#10;Fifth level"/>
          <p:cNvSpPr>
            <a:spLocks noGrp="1" noChangeArrowheads="1"/>
          </p:cNvSpPr>
          <p:nvPr>
            <p:ph idx="1"/>
          </p:nvPr>
        </p:nvSpPr>
        <p:spPr>
          <a:xfrm>
            <a:off x="214731" y="1009289"/>
            <a:ext cx="10627439" cy="5449567"/>
          </a:xfrm>
        </p:spPr>
        <p:txBody>
          <a:bodyPr>
            <a:normAutofit lnSpcReduction="10000"/>
          </a:bodyPr>
          <a:lstStyle/>
          <a:p>
            <a:pPr>
              <a:lnSpc>
                <a:spcPct val="90000"/>
              </a:lnSpc>
            </a:pPr>
            <a:r>
              <a:rPr lang="en-US" altLang="pt-BR" sz="3600" dirty="0" smtClean="0"/>
              <a:t>Same </a:t>
            </a:r>
            <a:r>
              <a:rPr lang="en-US" altLang="pt-BR" sz="3600" dirty="0"/>
              <a:t>axes as the frequency but the ordinate ( the count) score for any data t </a:t>
            </a:r>
            <a:r>
              <a:rPr lang="en-US" altLang="pt-BR" sz="3600" dirty="0" smtClean="0"/>
              <a:t>is _________ </a:t>
            </a:r>
            <a:r>
              <a:rPr lang="en-US" altLang="pt-BR" sz="3600" dirty="0" smtClean="0"/>
              <a:t>on</a:t>
            </a:r>
            <a:r>
              <a:rPr lang="en-US" altLang="pt-BR" sz="3600" dirty="0" smtClean="0">
                <a:solidFill>
                  <a:schemeClr val="tx2"/>
                </a:solidFill>
                <a:latin typeface="Arial" panose="020B0604020202020204" pitchFamily="34" charset="0"/>
              </a:rPr>
              <a:t> </a:t>
            </a:r>
            <a:r>
              <a:rPr lang="en-US" altLang="pt-BR" sz="3600" dirty="0" smtClean="0"/>
              <a:t>to </a:t>
            </a:r>
            <a:r>
              <a:rPr lang="en-US" altLang="pt-BR" sz="3600" dirty="0" smtClean="0"/>
              <a:t>the value of the previous data point ( IE. the score “accumulates”. A record of all occurrences to date.</a:t>
            </a:r>
          </a:p>
          <a:p>
            <a:pPr eaLnBrk="1" hangingPunct="1">
              <a:lnSpc>
                <a:spcPct val="90000"/>
              </a:lnSpc>
            </a:pPr>
            <a:r>
              <a:rPr lang="en-US" altLang="pt-BR" sz="3500" dirty="0" smtClean="0"/>
              <a:t>When a given tally is zero, the graph line is ____________ </a:t>
            </a:r>
          </a:p>
          <a:p>
            <a:pPr eaLnBrk="1" hangingPunct="1">
              <a:lnSpc>
                <a:spcPct val="90000"/>
              </a:lnSpc>
            </a:pPr>
            <a:r>
              <a:rPr lang="en-US" altLang="pt-BR" sz="3500" dirty="0" smtClean="0"/>
              <a:t>(can </a:t>
            </a:r>
            <a:r>
              <a:rPr lang="en-US" altLang="pt-BR" sz="3500" dirty="0" smtClean="0"/>
              <a:t>never be a value lower than the last data point)</a:t>
            </a:r>
          </a:p>
          <a:p>
            <a:pPr eaLnBrk="1" hangingPunct="1">
              <a:lnSpc>
                <a:spcPct val="90000"/>
              </a:lnSpc>
            </a:pPr>
            <a:r>
              <a:rPr lang="en-US" altLang="pt-BR" sz="3600" dirty="0" smtClean="0"/>
              <a:t>Change in the slope shows us changes in rate (acceleration or deceleration)</a:t>
            </a:r>
          </a:p>
        </p:txBody>
      </p:sp>
      <p:sp>
        <p:nvSpPr>
          <p:cNvPr id="23556" name="Text Box 1028"/>
          <p:cNvSpPr txBox="1">
            <a:spLocks noChangeArrowheads="1"/>
          </p:cNvSpPr>
          <p:nvPr/>
        </p:nvSpPr>
        <p:spPr bwMode="auto">
          <a:xfrm>
            <a:off x="8453278" y="1390172"/>
            <a:ext cx="2057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pt-BR" sz="2800" dirty="0" smtClean="0">
                <a:solidFill>
                  <a:schemeClr val="tx2"/>
                </a:solidFill>
                <a:latin typeface="Arial" panose="020B0604020202020204" pitchFamily="34" charset="0"/>
              </a:rPr>
              <a:t>ADDED</a:t>
            </a:r>
            <a:endParaRPr lang="en-US" altLang="pt-BR" sz="2800" dirty="0">
              <a:solidFill>
                <a:schemeClr val="tx2"/>
              </a:solidFill>
              <a:latin typeface="Arial" panose="020B0604020202020204" pitchFamily="34" charset="0"/>
            </a:endParaRPr>
          </a:p>
        </p:txBody>
      </p:sp>
      <p:sp>
        <p:nvSpPr>
          <p:cNvPr id="23557" name="Text Box 1029"/>
          <p:cNvSpPr txBox="1">
            <a:spLocks noChangeArrowheads="1"/>
          </p:cNvSpPr>
          <p:nvPr/>
        </p:nvSpPr>
        <p:spPr bwMode="auto">
          <a:xfrm>
            <a:off x="702650" y="3717380"/>
            <a:ext cx="297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pt-BR" sz="2800" dirty="0">
                <a:solidFill>
                  <a:schemeClr val="tx2"/>
                </a:solidFill>
                <a:latin typeface="Arial" panose="020B0604020202020204" pitchFamily="34" charset="0"/>
              </a:rPr>
              <a:t>HORIZONTAL</a:t>
            </a:r>
          </a:p>
        </p:txBody>
      </p:sp>
    </p:spTree>
    <p:extLst>
      <p:ext uri="{BB962C8B-B14F-4D97-AF65-F5344CB8AC3E}">
        <p14:creationId xmlns:p14="http://schemas.microsoft.com/office/powerpoint/2010/main" val="90691212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3556"/>
                                        </p:tgtEl>
                                        <p:attrNameLst>
                                          <p:attrName>style.visibility</p:attrName>
                                        </p:attrNameLst>
                                      </p:cBhvr>
                                      <p:to>
                                        <p:strVal val="visible"/>
                                      </p:to>
                                    </p:set>
                                    <p:animEffect transition="in" filter="barn(inHorizontal)">
                                      <p:cBhvr>
                                        <p:cTn id="13" dur="500"/>
                                        <p:tgtEl>
                                          <p:spTgt spid="2355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3555">
                                            <p:txEl>
                                              <p:pRg st="1" end="1"/>
                                            </p:txEl>
                                          </p:spTgt>
                                        </p:tgtEl>
                                        <p:attrNameLst>
                                          <p:attrName>style.visibility</p:attrName>
                                        </p:attrNameLst>
                                      </p:cBhvr>
                                      <p:to>
                                        <p:strVal val="visible"/>
                                      </p:to>
                                    </p:set>
                                    <p:anim calcmode="lin" valueType="num">
                                      <p:cBhvr additive="base">
                                        <p:cTn id="18"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3557"/>
                                        </p:tgtEl>
                                        <p:attrNameLst>
                                          <p:attrName>style.visibility</p:attrName>
                                        </p:attrNameLst>
                                      </p:cBhvr>
                                      <p:to>
                                        <p:strVal val="visible"/>
                                      </p:to>
                                    </p:set>
                                    <p:anim calcmode="lin" valueType="num">
                                      <p:cBhvr additive="base">
                                        <p:cTn id="24" dur="500" fill="hold"/>
                                        <p:tgtEl>
                                          <p:spTgt spid="23557"/>
                                        </p:tgtEl>
                                        <p:attrNameLst>
                                          <p:attrName>ppt_x</p:attrName>
                                        </p:attrNameLst>
                                      </p:cBhvr>
                                      <p:tavLst>
                                        <p:tav tm="0">
                                          <p:val>
                                            <p:strVal val="0-#ppt_w/2"/>
                                          </p:val>
                                        </p:tav>
                                        <p:tav tm="100000">
                                          <p:val>
                                            <p:strVal val="#ppt_x"/>
                                          </p:val>
                                        </p:tav>
                                      </p:tavLst>
                                    </p:anim>
                                    <p:anim calcmode="lin" valueType="num">
                                      <p:cBhvr additive="base">
                                        <p:cTn id="25" dur="500" fill="hold"/>
                                        <p:tgtEl>
                                          <p:spTgt spid="2355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23555">
                                            <p:txEl>
                                              <p:pRg st="2" end="2"/>
                                            </p:txEl>
                                          </p:spTgt>
                                        </p:tgtEl>
                                        <p:attrNameLst>
                                          <p:attrName>style.visibility</p:attrName>
                                        </p:attrNameLst>
                                      </p:cBhvr>
                                      <p:to>
                                        <p:strVal val="visible"/>
                                      </p:to>
                                    </p:set>
                                    <p:anim calcmode="lin" valueType="num">
                                      <p:cBhvr additive="base">
                                        <p:cTn id="30"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3555">
                                            <p:txEl>
                                              <p:pRg st="3" end="3"/>
                                            </p:txEl>
                                          </p:spTgt>
                                        </p:tgtEl>
                                        <p:attrNameLst>
                                          <p:attrName>style.visibility</p:attrName>
                                        </p:attrNameLst>
                                      </p:cBhvr>
                                      <p:to>
                                        <p:strVal val="visible"/>
                                      </p:to>
                                    </p:set>
                                    <p:anim calcmode="lin" valueType="num">
                                      <p:cBhvr additive="base">
                                        <p:cTn id="36"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autoUpdateAnimBg="0"/>
      <p:bldP spid="23556" grpId="0" autoUpdateAnimBg="0"/>
      <p:bldP spid="2355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lstStyle/>
          <a:p>
            <a:pPr eaLnBrk="1" hangingPunct="1"/>
            <a:r>
              <a:rPr lang="en-US" altLang="pt-BR" smtClean="0"/>
              <a:t>CUMMULATIVE GRAPH</a:t>
            </a:r>
          </a:p>
        </p:txBody>
      </p:sp>
      <p:graphicFrame>
        <p:nvGraphicFramePr>
          <p:cNvPr id="26627" name="Object 1027"/>
          <p:cNvGraphicFramePr>
            <a:graphicFrameLocks noGrp="1" noChangeAspect="1"/>
          </p:cNvGraphicFramePr>
          <p:nvPr>
            <p:ph type="chart" idx="1"/>
            <p:extLst>
              <p:ext uri="{D42A27DB-BD31-4B8C-83A1-F6EECF244321}">
                <p14:modId xmlns:p14="http://schemas.microsoft.com/office/powerpoint/2010/main" val="2361975841"/>
              </p:ext>
            </p:extLst>
          </p:nvPr>
        </p:nvGraphicFramePr>
        <p:xfrm>
          <a:off x="2362201" y="1905000"/>
          <a:ext cx="7770813" cy="4114800"/>
        </p:xfrm>
        <a:graphic>
          <a:graphicData uri="http://schemas.openxmlformats.org/presentationml/2006/ole">
            <mc:AlternateContent xmlns:mc="http://schemas.openxmlformats.org/markup-compatibility/2006">
              <mc:Choice xmlns:v="urn:schemas-microsoft-com:vml" Requires="v">
                <p:oleObj spid="_x0000_s1035" name="Chart" r:id="rId3" imgW="7772313" imgH="4114855" progId="MSGraph.Chart.8">
                  <p:embed followColorScheme="full"/>
                </p:oleObj>
              </mc:Choice>
              <mc:Fallback>
                <p:oleObj name="Chart" r:id="rId3" imgW="7772313" imgH="4114855" progId="MSGraph.Chart.8">
                  <p:embed followColorScheme="full"/>
                  <p:pic>
                    <p:nvPicPr>
                      <p:cNvPr id="0" name=""/>
                      <p:cNvPicPr>
                        <a:picLocks noChangeAspect="1" noChangeArrowheads="1"/>
                      </p:cNvPicPr>
                      <p:nvPr/>
                    </p:nvPicPr>
                    <p:blipFill>
                      <a:blip r:embed="rId4"/>
                      <a:srcRect/>
                      <a:stretch>
                        <a:fillRect/>
                      </a:stretch>
                    </p:blipFill>
                    <p:spPr bwMode="auto">
                      <a:xfrm>
                        <a:off x="2362201" y="1905000"/>
                        <a:ext cx="77708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65120777"/>
      </p:ext>
    </p:extLst>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456</TotalTime>
  <Words>1349</Words>
  <Application>Microsoft Office PowerPoint</Application>
  <PresentationFormat>Widescreen</PresentationFormat>
  <Paragraphs>217</Paragraphs>
  <Slides>19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Century Gothic</vt:lpstr>
      <vt:lpstr>Wingdings 3</vt:lpstr>
      <vt:lpstr>Ion</vt:lpstr>
      <vt:lpstr>Chart</vt:lpstr>
      <vt:lpstr>Developing Effective Study Skills</vt:lpstr>
      <vt:lpstr>OBJECTIVES OF THIS TALK</vt:lpstr>
      <vt:lpstr>Study Goals You Should Consider Adopting</vt:lpstr>
      <vt:lpstr>Attention: What is it?</vt:lpstr>
      <vt:lpstr>What Behavioral Psychology has Demonstrated about Attention</vt:lpstr>
      <vt:lpstr>Studying is Behavior and it Competes With the World Around You</vt:lpstr>
      <vt:lpstr>Making Studying Part of Your Routine</vt:lpstr>
      <vt:lpstr>The Cumulative graph</vt:lpstr>
      <vt:lpstr>CUMMULATIVE GRAPH</vt:lpstr>
      <vt:lpstr>CUMMULATIVE GRAPH</vt:lpstr>
      <vt:lpstr>Making Studying Part of Your Routine</vt:lpstr>
      <vt:lpstr>Recording Your Data</vt:lpstr>
      <vt:lpstr>Recording Your Data</vt:lpstr>
      <vt:lpstr>PowerPoint Presentation</vt:lpstr>
      <vt:lpstr>PowerPoint Presentation</vt:lpstr>
      <vt:lpstr>Deciding What to do Given Your Data</vt:lpstr>
      <vt:lpstr>Maintaining your System</vt:lpstr>
      <vt:lpstr>            QUESTIONS ?</vt:lpstr>
      <vt:lpstr>larryw@unr.edu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Effective Study Skills</dc:title>
  <dc:creator>Reviewer</dc:creator>
  <cp:lastModifiedBy>Reviewer</cp:lastModifiedBy>
  <cp:revision>31</cp:revision>
  <dcterms:created xsi:type="dcterms:W3CDTF">2015-08-15T21:17:43Z</dcterms:created>
  <dcterms:modified xsi:type="dcterms:W3CDTF">2015-08-16T22:11:44Z</dcterms:modified>
</cp:coreProperties>
</file>